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2" r:id="rId15"/>
    <p:sldId id="269" r:id="rId16"/>
    <p:sldId id="270" r:id="rId17"/>
    <p:sldId id="271" r:id="rId18"/>
    <p:sldId id="272" r:id="rId19"/>
    <p:sldId id="303" r:id="rId20"/>
    <p:sldId id="273" r:id="rId21"/>
    <p:sldId id="274" r:id="rId22"/>
    <p:sldId id="275" r:id="rId23"/>
    <p:sldId id="276" r:id="rId24"/>
    <p:sldId id="278" r:id="rId25"/>
    <p:sldId id="305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9" r:id="rId36"/>
    <p:sldId id="291" r:id="rId37"/>
    <p:sldId id="294" r:id="rId38"/>
    <p:sldId id="296" r:id="rId39"/>
    <p:sldId id="295" r:id="rId40"/>
    <p:sldId id="304" r:id="rId41"/>
    <p:sldId id="292" r:id="rId42"/>
    <p:sldId id="299" r:id="rId43"/>
    <p:sldId id="293" r:id="rId44"/>
    <p:sldId id="300" r:id="rId45"/>
    <p:sldId id="297" r:id="rId46"/>
    <p:sldId id="298" r:id="rId47"/>
    <p:sldId id="301" r:id="rId48"/>
    <p:sldId id="290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3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3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557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76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185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7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60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9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0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3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0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6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3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5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0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5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JBVHaOH5pU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Eb4lxjTq_E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soMXdLsAxE?feature=oembed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rHPwi6FDHs?feature=oembe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gyV-7ay7MI?feature=oembed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O3FC86WjWU?feature=oembed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7B52-831C-58DC-F136-1EE2A0461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762" y="372291"/>
            <a:ext cx="8915399" cy="19180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Mental and Behavioral Health Disorders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63D76-E346-32B0-72D9-ABEFFAAA2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075" y="5183982"/>
            <a:ext cx="5288956" cy="1126283"/>
          </a:xfrm>
        </p:spPr>
        <p:txBody>
          <a:bodyPr/>
          <a:lstStyle/>
          <a:p>
            <a:r>
              <a:rPr lang="en-US" dirty="0"/>
              <a:t>Monica Bellucci, </a:t>
            </a:r>
            <a:r>
              <a:rPr lang="en-US" dirty="0" err="1"/>
              <a:t>M.Ed</a:t>
            </a:r>
            <a:r>
              <a:rPr lang="en-US" dirty="0"/>
              <a:t>, LMHC</a:t>
            </a:r>
          </a:p>
          <a:p>
            <a:r>
              <a:rPr lang="en-US" dirty="0"/>
              <a:t>Cindy Boyle, South Hadley Police Department</a:t>
            </a:r>
          </a:p>
        </p:txBody>
      </p:sp>
      <p:pic>
        <p:nvPicPr>
          <p:cNvPr id="5" name="Picture 4" descr="A colorful watercolor painting of a person's head">
            <a:extLst>
              <a:ext uri="{FF2B5EF4-FFF2-40B4-BE49-F238E27FC236}">
                <a16:creationId xmlns:a16="http://schemas.microsoft.com/office/drawing/2014/main" id="{037757F5-88BB-83D6-E2D3-D18F366B1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459" y="2888056"/>
            <a:ext cx="5288955" cy="34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5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A3D69-6FDC-1B98-D10E-DF4F9721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33841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Types of anxiety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6456-4A6E-7957-2B87-2C401AAEF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342" y="1414731"/>
            <a:ext cx="8649269" cy="530524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Arial"/>
                <a:ea typeface="+mn-ea"/>
                <a:cs typeface="Arial"/>
              </a:rPr>
              <a:t>Panic Disorder (most common 911 call)</a:t>
            </a:r>
          </a:p>
          <a:p>
            <a:pPr eaLnBrk="1" hangingPunct="1">
              <a:defRPr/>
            </a:pPr>
            <a:r>
              <a:rPr lang="en-US" sz="3200" dirty="0">
                <a:latin typeface="Arial"/>
                <a:ea typeface="+mn-ea"/>
                <a:cs typeface="Arial"/>
              </a:rPr>
              <a:t>Obsessive Compulsive Disorder *</a:t>
            </a:r>
          </a:p>
          <a:p>
            <a:pPr eaLnBrk="1" hangingPunct="1">
              <a:defRPr/>
            </a:pPr>
            <a:r>
              <a:rPr lang="en-US" sz="3200" b="1" dirty="0">
                <a:latin typeface="Arial"/>
                <a:ea typeface="+mn-ea"/>
                <a:cs typeface="Arial"/>
              </a:rPr>
              <a:t>P</a:t>
            </a:r>
            <a:r>
              <a:rPr lang="en-US" sz="3200" dirty="0">
                <a:latin typeface="Arial"/>
                <a:ea typeface="+mn-ea"/>
                <a:cs typeface="Arial"/>
              </a:rPr>
              <a:t>ost </a:t>
            </a:r>
            <a:r>
              <a:rPr lang="en-US" sz="3200" b="1" dirty="0">
                <a:latin typeface="Arial"/>
                <a:ea typeface="+mn-ea"/>
                <a:cs typeface="Arial"/>
              </a:rPr>
              <a:t>T</a:t>
            </a:r>
            <a:r>
              <a:rPr lang="en-US" sz="3200" dirty="0">
                <a:latin typeface="Arial"/>
                <a:ea typeface="+mn-ea"/>
                <a:cs typeface="Arial"/>
              </a:rPr>
              <a:t>raumatic </a:t>
            </a:r>
            <a:r>
              <a:rPr lang="en-US" sz="3200" b="1" dirty="0">
                <a:latin typeface="Arial"/>
                <a:ea typeface="+mn-ea"/>
                <a:cs typeface="Arial"/>
              </a:rPr>
              <a:t>S</a:t>
            </a:r>
            <a:r>
              <a:rPr lang="en-US" sz="3200" dirty="0">
                <a:latin typeface="Arial"/>
                <a:ea typeface="+mn-ea"/>
                <a:cs typeface="Arial"/>
              </a:rPr>
              <a:t>tress </a:t>
            </a:r>
            <a:r>
              <a:rPr lang="en-US" sz="3200" b="1" dirty="0">
                <a:latin typeface="Arial"/>
                <a:ea typeface="+mn-ea"/>
                <a:cs typeface="Arial"/>
              </a:rPr>
              <a:t>D</a:t>
            </a:r>
            <a:r>
              <a:rPr lang="en-US" sz="3200" dirty="0">
                <a:latin typeface="Arial"/>
                <a:ea typeface="+mn-ea"/>
                <a:cs typeface="Arial"/>
              </a:rPr>
              <a:t>isorder</a:t>
            </a:r>
          </a:p>
          <a:p>
            <a:pPr eaLnBrk="1" hangingPunct="1">
              <a:defRPr/>
            </a:pPr>
            <a:r>
              <a:rPr lang="en-US" sz="3200" dirty="0">
                <a:latin typeface="Arial"/>
                <a:ea typeface="+mn-ea"/>
                <a:cs typeface="Arial"/>
              </a:rPr>
              <a:t>Social Anxiety Disorder</a:t>
            </a:r>
          </a:p>
          <a:p>
            <a:pPr eaLnBrk="1" hangingPunct="1">
              <a:defRPr/>
            </a:pPr>
            <a:r>
              <a:rPr lang="en-US" sz="3200" dirty="0">
                <a:latin typeface="Arial"/>
                <a:ea typeface="+mn-ea"/>
                <a:cs typeface="Arial"/>
              </a:rPr>
              <a:t>Specific Phobias</a:t>
            </a:r>
          </a:p>
          <a:p>
            <a:pPr eaLnBrk="1" hangingPunct="1">
              <a:defRPr/>
            </a:pPr>
            <a:r>
              <a:rPr lang="en-US" sz="3200" dirty="0">
                <a:latin typeface="Arial"/>
                <a:ea typeface="+mn-ea"/>
                <a:cs typeface="Arial"/>
              </a:rPr>
              <a:t>Generalized Anxiety Disorder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91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9D2E-7181-B9AD-99BC-4AE2DEFC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045" y="146648"/>
            <a:ext cx="8911687" cy="983411"/>
          </a:xfrm>
        </p:spPr>
        <p:txBody>
          <a:bodyPr/>
          <a:lstStyle/>
          <a:p>
            <a:pPr algn="ctr"/>
            <a:r>
              <a:rPr lang="en-US" b="1" dirty="0"/>
              <a:t>Symptoms of anxiety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B7A8-06CF-73F6-B113-C4D839A8B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342" y="1130060"/>
            <a:ext cx="9247517" cy="558129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+mn-ea"/>
                <a:cs typeface="Arial" charset="0"/>
              </a:rPr>
              <a:t>Feelings of panic, fear and uneasiness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+mn-ea"/>
                <a:cs typeface="Arial" charset="0"/>
              </a:rPr>
              <a:t>Uncontrollable, obsessive thoughts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+mn-ea"/>
                <a:cs typeface="Arial" charset="0"/>
              </a:rPr>
              <a:t>Repeated thoughts or flashbacks of traumatic experiences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+mn-ea"/>
                <a:cs typeface="Arial" charset="0"/>
              </a:rPr>
              <a:t>Nightmares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+mn-ea"/>
                <a:cs typeface="Arial" charset="0"/>
              </a:rPr>
              <a:t>Ritualistic behaviors, such as repeated hand washing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+mn-ea"/>
                <a:cs typeface="Arial" charset="0"/>
              </a:rPr>
              <a:t>Problems sleeping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+mn-ea"/>
                <a:cs typeface="Arial" charset="0"/>
              </a:rPr>
              <a:t>Cold or sweaty hands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+mn-ea"/>
                <a:cs typeface="Arial" charset="0"/>
              </a:rPr>
              <a:t>Shortness of breath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+mn-ea"/>
                <a:cs typeface="Arial" charset="0"/>
              </a:rPr>
              <a:t>Palpitations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+mn-ea"/>
                <a:cs typeface="Arial" charset="0"/>
              </a:rPr>
              <a:t>An inability to be still and calm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+mn-ea"/>
                <a:cs typeface="Arial" charset="0"/>
              </a:rPr>
              <a:t>Dry mouth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+mn-ea"/>
                <a:cs typeface="Arial" charset="0"/>
              </a:rPr>
              <a:t>Numbness or tingling in the hands or feet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+mn-ea"/>
                <a:cs typeface="Arial" charset="0"/>
              </a:rPr>
              <a:t>Nausea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+mn-ea"/>
                <a:cs typeface="Arial" charset="0"/>
              </a:rPr>
              <a:t>Muscle tension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0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C9FF1-8C61-219A-07A7-19E385FB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057" y="63393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Physical symptoms of anxiety</a:t>
            </a:r>
          </a:p>
        </p:txBody>
      </p:sp>
      <p:pic>
        <p:nvPicPr>
          <p:cNvPr id="4" name="Online Media 3" title="The Scary Physical Symptoms Associated With Anxiety #shorts">
            <a:hlinkClick r:id="" action="ppaction://media"/>
            <a:extLst>
              <a:ext uri="{FF2B5EF4-FFF2-40B4-BE49-F238E27FC236}">
                <a16:creationId xmlns:a16="http://schemas.microsoft.com/office/drawing/2014/main" id="{32303235-231F-0496-C526-1B64A2471DC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5613" y="1423358"/>
            <a:ext cx="7114545" cy="528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57C1-0F4A-E182-4CE7-666711CD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Some reasons someone with anxiety may call 911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DA442-BA29-10EA-C1ED-B6F273712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25993"/>
          </a:xfrm>
        </p:spPr>
        <p:txBody>
          <a:bodyPr>
            <a:normAutofit/>
          </a:bodyPr>
          <a:lstStyle/>
          <a:p>
            <a:r>
              <a:rPr lang="en-US" sz="2800" dirty="0"/>
              <a:t>The psychological symptoms that can come with anxiety</a:t>
            </a:r>
          </a:p>
          <a:p>
            <a:pPr lvl="1"/>
            <a:r>
              <a:rPr lang="en-US" sz="2600" dirty="0"/>
              <a:t>Brainstorm exercise</a:t>
            </a:r>
          </a:p>
          <a:p>
            <a:pPr lvl="2"/>
            <a:r>
              <a:rPr lang="en-US" sz="2400" dirty="0"/>
              <a:t>In your folders 	</a:t>
            </a:r>
          </a:p>
          <a:p>
            <a:pPr lvl="2"/>
            <a:r>
              <a:rPr lang="en-US" sz="2400" dirty="0"/>
              <a:t>Team up with a person next to you</a:t>
            </a:r>
          </a:p>
          <a:p>
            <a:pPr lvl="2"/>
            <a:r>
              <a:rPr lang="en-US" sz="2400" dirty="0"/>
              <a:t>Fill in where on the body anxiety could manifest</a:t>
            </a:r>
            <a:endParaRPr lang="en-US" sz="2200" dirty="0"/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07941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person's body">
            <a:extLst>
              <a:ext uri="{FF2B5EF4-FFF2-40B4-BE49-F238E27FC236}">
                <a16:creationId xmlns:a16="http://schemas.microsoft.com/office/drawing/2014/main" id="{701D5642-4DB3-9AF8-9FAE-90ADDD6A8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109" y="190123"/>
            <a:ext cx="8320135" cy="6545655"/>
          </a:xfrm>
        </p:spPr>
      </p:pic>
    </p:spTree>
    <p:extLst>
      <p:ext uri="{BB962C8B-B14F-4D97-AF65-F5344CB8AC3E}">
        <p14:creationId xmlns:p14="http://schemas.microsoft.com/office/powerpoint/2010/main" val="298364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1F27-C8E9-EDC8-D650-9A329C03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176" y="80902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Communication and responding to acute anxiety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7473D-CE94-D246-EB8C-838D0CF62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790" y="1361792"/>
            <a:ext cx="4814508" cy="524639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Encourage slow ,deep breaths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If this is difficult for the individual,  ask him to do it with you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Reassure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Speak slowly &amp; calmly</a:t>
            </a:r>
          </a:p>
          <a:p>
            <a:endParaRPr lang="en-US" dirty="0"/>
          </a:p>
        </p:txBody>
      </p:sp>
      <p:pic>
        <p:nvPicPr>
          <p:cNvPr id="5" name="Picture 4" descr="A poster of a person sitting in a lotus position&#10;&#10;Description automatically generated">
            <a:extLst>
              <a:ext uri="{FF2B5EF4-FFF2-40B4-BE49-F238E27FC236}">
                <a16:creationId xmlns:a16="http://schemas.microsoft.com/office/drawing/2014/main" id="{04EBC608-68A2-50DB-AEC3-18D653D30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860" y="1225484"/>
            <a:ext cx="5160390" cy="538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47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57E7D-B37D-40C1-BC10-4C3FE028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497" y="0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Depression disorder -</a:t>
            </a:r>
            <a:br>
              <a:rPr lang="en-US" b="1" dirty="0"/>
            </a:br>
            <a:r>
              <a:rPr lang="en-US" b="1" dirty="0"/>
              <a:t>its not just “feeling sad”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4BD24-488A-3DF3-C13E-82DD336E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942" y="1280889"/>
            <a:ext cx="8709434" cy="54005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Extreme sadness, guilt, shame</a:t>
            </a:r>
          </a:p>
          <a:p>
            <a:pPr eaLnBrk="1" hangingPunct="1"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Decreased memory and concentration, poor academic performance or work performance</a:t>
            </a:r>
          </a:p>
          <a:p>
            <a:pPr eaLnBrk="1" hangingPunct="1"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Decreased interest/enjoyment in daily activities</a:t>
            </a:r>
          </a:p>
          <a:p>
            <a:pPr eaLnBrk="1" hangingPunct="1"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Increased irritability, arguments</a:t>
            </a:r>
          </a:p>
          <a:p>
            <a:pPr eaLnBrk="1" hangingPunct="1"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Change in sleep, appetite, *energy</a:t>
            </a:r>
          </a:p>
          <a:p>
            <a:pPr eaLnBrk="1" hangingPunct="1"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Physical unease </a:t>
            </a:r>
          </a:p>
          <a:p>
            <a:pPr eaLnBrk="1" hangingPunct="1"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Social withdrawal</a:t>
            </a:r>
          </a:p>
          <a:p>
            <a:pPr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Not relieved by circumstances</a:t>
            </a:r>
            <a:endParaRPr lang="en-US" sz="2400" dirty="0">
              <a:latin typeface="Arial"/>
              <a:ea typeface="+mn-ea"/>
              <a:cs typeface="Arial"/>
            </a:endParaRPr>
          </a:p>
          <a:p>
            <a:pPr eaLnBrk="1" hangingPunct="1"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Hopelessness</a:t>
            </a:r>
            <a:r>
              <a:rPr lang="en-US" sz="2400" dirty="0">
                <a:latin typeface="Arial"/>
                <a:ea typeface="+mn-ea"/>
                <a:cs typeface="Arial"/>
              </a:rPr>
              <a:t>, helplessness</a:t>
            </a:r>
          </a:p>
          <a:p>
            <a:pPr eaLnBrk="1" hangingPunct="1"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Suicidal </a:t>
            </a:r>
            <a:r>
              <a:rPr lang="en-US" sz="2400" dirty="0">
                <a:latin typeface="Arial"/>
                <a:ea typeface="+mn-ea"/>
                <a:cs typeface="Arial"/>
              </a:rPr>
              <a:t>thoughts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33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4084-52AC-421C-A1FF-37B0097E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8090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Some reasons individuals with depression may call 911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0B2AD-89C5-1508-650F-3CE84BF0F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30036"/>
            <a:ext cx="8915400" cy="5247062"/>
          </a:xfrm>
        </p:spPr>
        <p:txBody>
          <a:bodyPr/>
          <a:lstStyle/>
          <a:p>
            <a:r>
              <a:rPr lang="en-US" sz="3200" dirty="0"/>
              <a:t>Suicidal thoughts</a:t>
            </a:r>
          </a:p>
          <a:p>
            <a:r>
              <a:rPr lang="en-US" sz="3200" dirty="0"/>
              <a:t>Hopelessness</a:t>
            </a:r>
          </a:p>
          <a:p>
            <a:r>
              <a:rPr lang="en-US" sz="3200" dirty="0"/>
              <a:t>Family, friends, providers may call for wellbeing check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75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B49D-F204-FEE1-02F8-39CB9841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26169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Bipolar Disorder-</a:t>
            </a:r>
            <a:br>
              <a:rPr lang="en-US" b="1" dirty="0"/>
            </a:br>
            <a:r>
              <a:rPr lang="en-US" b="1" dirty="0"/>
              <a:t>It’s not just “mood swings”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BB50D-C784-79EA-B321-9BE5EEF21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07059"/>
            <a:ext cx="8915400" cy="54509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Also known as manic depression.</a:t>
            </a:r>
          </a:p>
          <a:p>
            <a:pPr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A disorder that causes unusual shifts in mood, energy, activity levels, and the ability to carry out day-to-day tasks.</a:t>
            </a:r>
          </a:p>
          <a:p>
            <a:pPr eaLnBrk="1" hangingPunct="1"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Episodic </a:t>
            </a:r>
            <a:r>
              <a:rPr lang="en-US" sz="2800" b="1" i="1" dirty="0">
                <a:latin typeface="Arial"/>
                <a:ea typeface="+mn-ea"/>
                <a:cs typeface="Arial"/>
              </a:rPr>
              <a:t>extremes</a:t>
            </a:r>
            <a:r>
              <a:rPr lang="en-US" sz="2800" dirty="0">
                <a:latin typeface="Arial"/>
                <a:ea typeface="+mn-ea"/>
                <a:cs typeface="Arial"/>
              </a:rPr>
              <a:t> between states</a:t>
            </a:r>
          </a:p>
          <a:p>
            <a:pPr lvl="1" eaLnBrk="1" hangingPunct="1"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depressed state and excitable,</a:t>
            </a:r>
          </a:p>
          <a:p>
            <a:pPr lvl="1" eaLnBrk="1" hangingPunct="1"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euphoric/irritable, impulsive state</a:t>
            </a:r>
          </a:p>
          <a:p>
            <a:pPr>
              <a:defRPr/>
            </a:pPr>
            <a:r>
              <a:rPr lang="en-US" sz="2800" b="1" dirty="0">
                <a:latin typeface="Arial"/>
                <a:cs typeface="Arial"/>
              </a:rPr>
              <a:t>Bipolar I </a:t>
            </a:r>
            <a:r>
              <a:rPr lang="en-US" sz="2800" dirty="0">
                <a:latin typeface="Arial"/>
                <a:cs typeface="Arial"/>
              </a:rPr>
              <a:t>diagnosis typically requires an inpatient hospitalization while </a:t>
            </a:r>
            <a:r>
              <a:rPr lang="en-US" sz="2800" b="1" dirty="0">
                <a:latin typeface="Arial"/>
                <a:cs typeface="Arial"/>
              </a:rPr>
              <a:t>Bipolar II </a:t>
            </a:r>
            <a:r>
              <a:rPr lang="en-US" sz="2800" dirty="0">
                <a:latin typeface="Arial"/>
                <a:cs typeface="Arial"/>
              </a:rPr>
              <a:t>does not necessarily require this high level of care</a:t>
            </a:r>
            <a:endParaRPr lang="en-US" sz="2800" dirty="0">
              <a:latin typeface="Arial"/>
              <a:ea typeface="+mn-ea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88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90A2-8B01-F630-CD2C-C6654BBA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CD9953-667C-02C9-8B7B-D5150F1F4824}"/>
              </a:ext>
            </a:extLst>
          </p:cNvPr>
          <p:cNvPicPr>
            <a:picLocks noGrp="1"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pic>
        <p:nvPicPr>
          <p:cNvPr id="5" name="Online Media 4" title="What Bipolar Disorder Feels Like (360 Video) | WebMD">
            <a:hlinkClick r:id="" action="ppaction://media"/>
            <a:extLst>
              <a:ext uri="{FF2B5EF4-FFF2-40B4-BE49-F238E27FC236}">
                <a16:creationId xmlns:a16="http://schemas.microsoft.com/office/drawing/2014/main" id="{702161F1-3A89-55E8-CCD6-A6534980C0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0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48F8-E08E-3052-662A-C0987605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62982"/>
            <a:ext cx="8911687" cy="760471"/>
          </a:xfrm>
        </p:spPr>
        <p:txBody>
          <a:bodyPr/>
          <a:lstStyle/>
          <a:p>
            <a:pPr algn="ctr"/>
            <a:r>
              <a:rPr lang="en-US" b="1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8E9C9-2535-440F-B803-12E8522F0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275" y="1106726"/>
            <a:ext cx="7921781" cy="3777622"/>
          </a:xfrm>
        </p:spPr>
        <p:txBody>
          <a:bodyPr>
            <a:normAutofit/>
          </a:bodyPr>
          <a:lstStyle/>
          <a:p>
            <a:r>
              <a:rPr lang="en-US" sz="2800" dirty="0"/>
              <a:t>Participants will gain better understanding of mental health disorders</a:t>
            </a:r>
          </a:p>
          <a:p>
            <a:r>
              <a:rPr lang="en-US" sz="2800" dirty="0"/>
              <a:t>Participants will gain better understanding on why someone with mental health may contact the police</a:t>
            </a:r>
          </a:p>
          <a:p>
            <a:r>
              <a:rPr lang="en-US" sz="2800" dirty="0"/>
              <a:t>Participants will gain better understanding of youth mental health</a:t>
            </a:r>
          </a:p>
        </p:txBody>
      </p:sp>
      <p:pic>
        <p:nvPicPr>
          <p:cNvPr id="5" name="Picture 4" descr="A person watering a plant in a human head&#10;&#10;Description automatically generated">
            <a:extLst>
              <a:ext uri="{FF2B5EF4-FFF2-40B4-BE49-F238E27FC236}">
                <a16:creationId xmlns:a16="http://schemas.microsoft.com/office/drawing/2014/main" id="{4A4F1FA1-31BE-432A-C41C-524C39C3C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940" y="4043532"/>
            <a:ext cx="3384222" cy="271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08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390B-5396-16C4-95EE-15B362AB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Bipolar disorder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581865-AD33-61AC-9F6B-44559F05D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688469" y="2133600"/>
            <a:ext cx="67168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2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7FED-90E9-39EA-395A-FF2EA4F9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80490"/>
            <a:ext cx="8911687" cy="924033"/>
          </a:xfrm>
        </p:spPr>
        <p:txBody>
          <a:bodyPr/>
          <a:lstStyle/>
          <a:p>
            <a:pPr algn="ctr"/>
            <a:r>
              <a:rPr lang="en-US" sz="3200" b="1" dirty="0">
                <a:latin typeface="Arial" charset="0"/>
                <a:ea typeface="+mn-ea"/>
                <a:cs typeface="Arial" charset="0"/>
              </a:rPr>
              <a:t>Symptoms of mania (“the highs”)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766D-7C5A-5316-7328-2BE7CCDAF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04523"/>
            <a:ext cx="9433790" cy="542302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Excessive happiness, hopefulness, and excitement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Sudden changes from being joyful to being irritable, angry, and hostile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Restlessness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Rapid speech and poor concentration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Increased energy and less need for sleep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High sex drive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Tendency to make grand and unattainable plans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Tendency to show poor judgment, such as deciding to quit a job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Drug and alcohol abuse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Increased impulsivity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Can become psychotic (usually delusions of grandeur/religious)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6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3D66-92FA-CF75-D8E0-FF449C83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44276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What symptoms may look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0A8F4-2964-F002-B415-F89CE7DB0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49790"/>
            <a:ext cx="8915400" cy="5708210"/>
          </a:xfrm>
        </p:spPr>
        <p:txBody>
          <a:bodyPr/>
          <a:lstStyle/>
          <a:p>
            <a:r>
              <a:rPr lang="en-US" sz="2400" dirty="0"/>
              <a:t>Inability or challenging time interrupting individual, they just keep talking</a:t>
            </a:r>
          </a:p>
          <a:p>
            <a:r>
              <a:rPr lang="en-US" sz="2400" dirty="0"/>
              <a:t>Individual may display “clanging”, repeating rhyming words, puns or overusing puns with out any logical context meeting, based on sound instead of meaning</a:t>
            </a:r>
          </a:p>
          <a:p>
            <a:r>
              <a:rPr lang="en-US" sz="2400" dirty="0"/>
              <a:t>Can be overly familiar – may ask for your first name instead of officer _______, asking personal questions, or asking you to be informal and friendly asking personal questions or wanting to give you gifts.</a:t>
            </a:r>
          </a:p>
          <a:p>
            <a:r>
              <a:rPr lang="en-US" sz="2400" dirty="0"/>
              <a:t>Having delusions of grandeur - they can speak to God, they fell deeply in love with someone extremely recently by making eye contact, they are extremely famous.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79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6A61-733D-A817-88A6-2FC0163B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53330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Some reasons individuals with bipolar may call 911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D0884-DDCC-4176-8210-DCB0D8512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20570"/>
            <a:ext cx="8915400" cy="5160476"/>
          </a:xfrm>
        </p:spPr>
        <p:txBody>
          <a:bodyPr>
            <a:normAutofit/>
          </a:bodyPr>
          <a:lstStyle/>
          <a:p>
            <a:r>
              <a:rPr lang="en-US" sz="2800" dirty="0"/>
              <a:t>Suicidal thoughts/feelings of hopelessness during depression periods</a:t>
            </a:r>
          </a:p>
          <a:p>
            <a:endParaRPr lang="en-US" sz="2800" dirty="0"/>
          </a:p>
          <a:p>
            <a:r>
              <a:rPr lang="en-US" sz="2800" dirty="0"/>
              <a:t>Calls from family members/providers/loved ones for out of character behaviors</a:t>
            </a:r>
          </a:p>
          <a:p>
            <a:pPr lvl="2"/>
            <a:r>
              <a:rPr lang="en-US" sz="2800" dirty="0"/>
              <a:t>Risky behaviors</a:t>
            </a:r>
          </a:p>
          <a:p>
            <a:pPr lvl="2"/>
            <a:r>
              <a:rPr lang="en-US" sz="2800" dirty="0"/>
              <a:t>No/little sleep</a:t>
            </a:r>
          </a:p>
          <a:p>
            <a:pPr lvl="2"/>
            <a:r>
              <a:rPr lang="en-US" sz="2800" dirty="0"/>
              <a:t>Disorganized thought process</a:t>
            </a:r>
          </a:p>
          <a:p>
            <a:pPr lvl="2"/>
            <a:r>
              <a:rPr lang="en-US" sz="2800" dirty="0"/>
              <a:t>Delusions</a:t>
            </a:r>
          </a:p>
        </p:txBody>
      </p:sp>
    </p:spTree>
    <p:extLst>
      <p:ext uri="{BB962C8B-B14F-4D97-AF65-F5344CB8AC3E}">
        <p14:creationId xmlns:p14="http://schemas.microsoft.com/office/powerpoint/2010/main" val="2600245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1596-E5E1-D678-1A0F-D26D3696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62383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Hallucinations and delusions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F31B5-6F57-4434-1B32-A3370BF0A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113575"/>
            <a:ext cx="9424737" cy="5582041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Hallucinations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are unusual sensory experiences or perceptions of things that aren't actually present, 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involve all </a:t>
            </a: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five</a:t>
            </a:r>
            <a:r>
              <a:rPr lang="en-US" sz="3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senses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sz="4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Delusions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are false beliefs that are persistent and organized, and that do not go away after receiving logical or accurate information.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64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900078-F319-43A7-6908-D08364B9F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04" y="803565"/>
            <a:ext cx="4257414" cy="7573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Hallucinations and Delusions</a:t>
            </a:r>
          </a:p>
        </p:txBody>
      </p:sp>
      <p:pic>
        <p:nvPicPr>
          <p:cNvPr id="4" name="Online Media 3" title="Schizophrenic person having hallucinations (caught on camera)">
            <a:hlinkClick r:id="" action="ppaction://media"/>
            <a:extLst>
              <a:ext uri="{FF2B5EF4-FFF2-40B4-BE49-F238E27FC236}">
                <a16:creationId xmlns:a16="http://schemas.microsoft.com/office/drawing/2014/main" id="{651B5C13-B00C-06F3-19FF-9E9CF38632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93673" y="52716"/>
            <a:ext cx="5377693" cy="6747034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C3A63-5BB2-F2A7-EA95-8012AD09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35222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Schizophrenia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6B9E6-4671-6342-3B8C-E92D29C97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901" y="1122630"/>
            <a:ext cx="9838099" cy="5600148"/>
          </a:xfrm>
        </p:spPr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Schizophrenia is a chronic and severe mental disorder that affects how a person </a:t>
            </a:r>
            <a:r>
              <a:rPr lang="en-US" sz="2400" i="1" dirty="0">
                <a:latin typeface="Arial"/>
                <a:ea typeface="+mn-ea"/>
                <a:cs typeface="Arial"/>
              </a:rPr>
              <a:t>thinks, feels, and behaves</a:t>
            </a:r>
            <a:r>
              <a:rPr lang="en-US" sz="2400" dirty="0">
                <a:latin typeface="Arial"/>
                <a:ea typeface="+mn-ea"/>
                <a:cs typeface="Arial"/>
              </a:rPr>
              <a:t>. </a:t>
            </a:r>
          </a:p>
          <a:p>
            <a:pPr lvl="1" eaLnBrk="1" hangingPunct="1"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People with schizophrenia may seem like they have lost touch with reality, often experiencing delusions and hallucinations. </a:t>
            </a:r>
          </a:p>
          <a:p>
            <a:pPr lvl="1" eaLnBrk="1" hangingPunct="1"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Symptoms lasts longer than six months, often with a decline in work, school and social functioning. </a:t>
            </a:r>
          </a:p>
          <a:p>
            <a:pPr lvl="1" eaLnBrk="1" hangingPunct="1">
              <a:defRPr/>
            </a:pPr>
            <a:r>
              <a:rPr lang="en-US" sz="2400" dirty="0">
                <a:latin typeface="Arial"/>
                <a:cs typeface="Arial"/>
              </a:rPr>
              <a:t>Most common forms of delusions are persecutory -believing others are out to get them/harm them-government, aliens, neighbors</a:t>
            </a:r>
          </a:p>
          <a:p>
            <a:pPr lvl="1" eaLnBrk="1" hangingPunct="1">
              <a:defRPr/>
            </a:pPr>
            <a:r>
              <a:rPr lang="en-US" sz="2400" dirty="0">
                <a:latin typeface="Arial"/>
                <a:cs typeface="Arial"/>
              </a:rPr>
              <a:t> Religious delusions– God is talking to them; they have some mission from God</a:t>
            </a:r>
          </a:p>
          <a:p>
            <a:pPr lvl="1" eaLnBrk="1" hangingPunct="1"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Delusions of Grandeur –They are an authority figure, they have powers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28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14D5-19DE-65C2-D5A9-86B3CE02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71436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Symptoms of Schizophrenia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D9B1F-41E6-AA89-5B1F-2CDA2892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140737"/>
            <a:ext cx="9451897" cy="562220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Positive symptoms -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“</a:t>
            </a:r>
            <a:r>
              <a:rPr lang="en-US" altLang="ja-JP" sz="2400" i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Positive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symptoms are not associate with “good”, positive mean something added, positive psychotic behaviors are not generally seen in healthy people. – delusions hallucinations movement disorders </a:t>
            </a:r>
          </a:p>
          <a:p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Negative symptoms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Negative symptoms describe a loss of normal functioning of emotions and behaviors – blunted emotions, reduced pleasure in activities, reduced speaking, flat affect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Cognitive symptoms – Symptoms associates with thinking and thought process and memory. – Disorganized thinking, working memory problems, executive functioning, and trouble focusing or paying attention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11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0F60-A001-A76C-2919-959E932B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497" y="108062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Why someone with schizophrenia may call 911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90478-0E84-0AF4-5563-B51430C8D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47319"/>
            <a:ext cx="8915400" cy="5110681"/>
          </a:xfrm>
        </p:spPr>
        <p:txBody>
          <a:bodyPr>
            <a:normAutofit/>
          </a:bodyPr>
          <a:lstStyle/>
          <a:p>
            <a:r>
              <a:rPr lang="en-US" sz="2800" dirty="0"/>
              <a:t>May call due to reality disturbance</a:t>
            </a:r>
          </a:p>
          <a:p>
            <a:endParaRPr lang="en-US" sz="2800" dirty="0"/>
          </a:p>
          <a:p>
            <a:r>
              <a:rPr lang="en-US" sz="2800" dirty="0"/>
              <a:t>Paranoia</a:t>
            </a:r>
          </a:p>
          <a:p>
            <a:endParaRPr lang="en-US" sz="2800" dirty="0"/>
          </a:p>
          <a:p>
            <a:r>
              <a:rPr lang="en-US" sz="2800" dirty="0"/>
              <a:t>Concern from family, friends, providers, etc.</a:t>
            </a:r>
          </a:p>
          <a:p>
            <a:endParaRPr lang="en-US" sz="2800" dirty="0"/>
          </a:p>
          <a:p>
            <a:r>
              <a:rPr lang="en-US" sz="2800" dirty="0"/>
              <a:t>Danger to self or others</a:t>
            </a:r>
          </a:p>
          <a:p>
            <a:endParaRPr lang="en-US" sz="2800" dirty="0"/>
          </a:p>
          <a:p>
            <a:r>
              <a:rPr lang="en-US" sz="2800" dirty="0"/>
              <a:t>Not caring for 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10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C112-9076-5B9F-395A-C37E6F50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283" y="67902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What someone with schizophrenia may sound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F03D2-4E0F-858A-9E46-A7C476F9B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65649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Paranoia</a:t>
            </a:r>
          </a:p>
          <a:p>
            <a:endParaRPr lang="en-US" sz="2800" dirty="0"/>
          </a:p>
          <a:p>
            <a:r>
              <a:rPr lang="en-US" sz="2800" dirty="0"/>
              <a:t>Slower and or “choppy” speech/slow response time</a:t>
            </a:r>
          </a:p>
          <a:p>
            <a:endParaRPr lang="en-US" sz="2800" dirty="0"/>
          </a:p>
          <a:p>
            <a:r>
              <a:rPr lang="en-US" sz="2800" dirty="0"/>
              <a:t>Disorganized thoughts and thought process</a:t>
            </a:r>
          </a:p>
          <a:p>
            <a:endParaRPr lang="en-US" sz="2800" dirty="0"/>
          </a:p>
          <a:p>
            <a:r>
              <a:rPr lang="en-US" sz="2800" dirty="0"/>
              <a:t>Loses focus or can not remember questions that you asked</a:t>
            </a:r>
          </a:p>
        </p:txBody>
      </p:sp>
    </p:spTree>
    <p:extLst>
      <p:ext uri="{BB962C8B-B14F-4D97-AF65-F5344CB8AC3E}">
        <p14:creationId xmlns:p14="http://schemas.microsoft.com/office/powerpoint/2010/main" val="102972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7A9C7-B7CE-08C9-DD80-DA36865C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034" y="184163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Mental health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DD3A3-1174-1063-C3BE-EA709F592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725" y="1293962"/>
            <a:ext cx="9603275" cy="55640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Approximately </a:t>
            </a:r>
            <a:r>
              <a:rPr lang="en-US" sz="2800" b="1" dirty="0">
                <a:latin typeface="Arial"/>
                <a:ea typeface="+mn-ea"/>
                <a:cs typeface="Arial"/>
              </a:rPr>
              <a:t>1 in 5 adults </a:t>
            </a:r>
            <a:r>
              <a:rPr lang="en-US" sz="2800" dirty="0">
                <a:latin typeface="Arial"/>
                <a:ea typeface="+mn-ea"/>
                <a:cs typeface="Arial"/>
              </a:rPr>
              <a:t>in the U.S. (43.8 million, or 18.5%) experiences mental illness in a given year.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Approximately 1 in 16 adults have a Serious Mental Illness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Arial"/>
                <a:ea typeface="+mn-ea"/>
                <a:cs typeface="Arial"/>
              </a:rPr>
              <a:t>90% </a:t>
            </a:r>
            <a:r>
              <a:rPr lang="en-US" sz="2800" dirty="0">
                <a:latin typeface="Arial"/>
                <a:ea typeface="+mn-ea"/>
                <a:cs typeface="Arial"/>
              </a:rPr>
              <a:t>of those who die by suicide have an underlying mental illness.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 Mental Illness results in </a:t>
            </a:r>
            <a:r>
              <a:rPr lang="en-US" sz="2800" b="1" dirty="0">
                <a:latin typeface="Arial"/>
                <a:ea typeface="+mn-ea"/>
                <a:cs typeface="Arial"/>
              </a:rPr>
              <a:t>more disability </a:t>
            </a:r>
            <a:r>
              <a:rPr lang="en-US" sz="2800" dirty="0">
                <a:latin typeface="Arial"/>
                <a:ea typeface="+mn-ea"/>
                <a:cs typeface="Arial"/>
              </a:rPr>
              <a:t>than: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Cancer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Diabetes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Heart Disease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3217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7123-E4C3-249C-553D-008CDBE9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069" y="99009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Schizophrenia </a:t>
            </a:r>
          </a:p>
        </p:txBody>
      </p:sp>
      <p:pic>
        <p:nvPicPr>
          <p:cNvPr id="4" name="Online Media 3" title="28 - Psychotic Episode 360">
            <a:hlinkClick r:id="" action="ppaction://media"/>
            <a:extLst>
              <a:ext uri="{FF2B5EF4-FFF2-40B4-BE49-F238E27FC236}">
                <a16:creationId xmlns:a16="http://schemas.microsoft.com/office/drawing/2014/main" id="{A58BD82E-9EF9-36C9-87CC-633EEC5D42F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43200" y="1104523"/>
            <a:ext cx="9198321" cy="565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7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4F303-5EA6-6092-5051-87DB73BC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80490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Personality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1F1E9-19D1-8605-E5B5-A0721FE2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22218"/>
            <a:ext cx="8915400" cy="54552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People with personality disorders have 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extreme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inflexible personality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traits that are often distressing to the person and/or cause problems in work, school or social relationships.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patterns of thinking and behavior significantly differ from the expectations of society and are so 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rigid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that they interfere with the person's normal functioning.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Examples include: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antisocial personality disorder, obsessive-compulsive personality disorder, paranoid personality disorder, and borderline personality disorder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71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4119-2C4B-08A3-67F1-ACFB1D62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6169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Personality disorders- clusters a, b,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7BE0D-EF30-7AB1-26E3-D16F4677E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479" y="1023042"/>
            <a:ext cx="10330004" cy="5708789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Personality Disorders are categorized into 3 subsets sometimes called WEIRD, WILD, WORRIED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Cluster A WEIRD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Paranoid - Accusatory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Schizoid - Aloof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Schizotypal- Awkward</a:t>
            </a:r>
          </a:p>
          <a:p>
            <a:pPr lvl="1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Cluster B WILD (Erratic/Dramatic)</a:t>
            </a:r>
          </a:p>
          <a:p>
            <a:pPr lvl="2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Histrionic – dramatic, flamboyant, excessively emotional, extreme need for attention</a:t>
            </a:r>
          </a:p>
          <a:p>
            <a:pPr lvl="2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Narcissistic – Grandiosity, extreme reaction to criticism</a:t>
            </a:r>
          </a:p>
          <a:p>
            <a:pPr lvl="2"/>
            <a:r>
              <a:rPr lang="en-US" sz="16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Antisocial – “Bad” ODD and Conduct D/O are typically precursors to this disorder</a:t>
            </a:r>
          </a:p>
          <a:p>
            <a:pPr lvl="2"/>
            <a:r>
              <a:rPr lang="en-US" sz="16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Borderline – Unstable and extreme fear of abandonment. </a:t>
            </a:r>
          </a:p>
          <a:p>
            <a:pPr lvl="2"/>
            <a:r>
              <a:rPr lang="en-US" sz="16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Most common Personality Disorders to interact with law enforcement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Cluster C  WORRIED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Avoidant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Obsessive Compulsive</a:t>
            </a:r>
          </a:p>
        </p:txBody>
      </p:sp>
    </p:spTree>
    <p:extLst>
      <p:ext uri="{BB962C8B-B14F-4D97-AF65-F5344CB8AC3E}">
        <p14:creationId xmlns:p14="http://schemas.microsoft.com/office/powerpoint/2010/main" val="4206408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13C1-761D-2B0A-B4A2-76598584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444" y="99009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Antisocial personality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B60CD-E14C-08A9-01D4-91BE54065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379899"/>
            <a:ext cx="9515271" cy="5379092"/>
          </a:xfrm>
        </p:spPr>
        <p:txBody>
          <a:bodyPr>
            <a:normAutofit/>
          </a:bodyPr>
          <a:lstStyle/>
          <a:p>
            <a:r>
              <a:rPr lang="en-US" sz="2400" dirty="0"/>
              <a:t>Approximately 50-75% of the prison population</a:t>
            </a:r>
          </a:p>
          <a:p>
            <a:r>
              <a:rPr lang="en-US" sz="2400" dirty="0"/>
              <a:t>Do not conform to sociality norms</a:t>
            </a:r>
          </a:p>
          <a:p>
            <a:r>
              <a:rPr lang="en-US" sz="2400" dirty="0"/>
              <a:t>Typically display early behaviors of fire setting, truancy, and possible cruelty to animals</a:t>
            </a:r>
          </a:p>
          <a:p>
            <a:r>
              <a:rPr lang="en-US" sz="2400" dirty="0"/>
              <a:t>Lack of remorse</a:t>
            </a:r>
          </a:p>
          <a:p>
            <a:r>
              <a:rPr lang="en-US" sz="2400" dirty="0"/>
              <a:t>Challenges with empathy</a:t>
            </a:r>
          </a:p>
          <a:p>
            <a:r>
              <a:rPr lang="en-US" sz="2400" dirty="0"/>
              <a:t>Hostile attitude and behaviors</a:t>
            </a:r>
          </a:p>
          <a:p>
            <a:r>
              <a:rPr lang="en-US" sz="2400" dirty="0"/>
              <a:t>Repetitive criminal activity usually beginning in childhood and with out much empathy or remorse</a:t>
            </a:r>
          </a:p>
          <a:p>
            <a:r>
              <a:rPr lang="en-US" sz="2400" dirty="0"/>
              <a:t>Thought to be caused by a combination of genetics, environment, and trauma (neglect and abuse</a:t>
            </a:r>
          </a:p>
        </p:txBody>
      </p:sp>
    </p:spTree>
    <p:extLst>
      <p:ext uri="{BB962C8B-B14F-4D97-AF65-F5344CB8AC3E}">
        <p14:creationId xmlns:p14="http://schemas.microsoft.com/office/powerpoint/2010/main" val="4011775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3696-1823-B580-7FF2-6F83CA6A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99009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Borderline personality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D3D46-1092-4791-6493-685B84E12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12751"/>
            <a:ext cx="9602788" cy="5368705"/>
          </a:xfrm>
        </p:spPr>
        <p:txBody>
          <a:bodyPr>
            <a:normAutofit/>
          </a:bodyPr>
          <a:lstStyle/>
          <a:p>
            <a:r>
              <a:rPr lang="en-US" sz="2000" dirty="0"/>
              <a:t>Unstable relationships</a:t>
            </a:r>
          </a:p>
          <a:p>
            <a:r>
              <a:rPr lang="en-US" sz="2000" dirty="0"/>
              <a:t>Low self esteem</a:t>
            </a:r>
          </a:p>
          <a:p>
            <a:r>
              <a:rPr lang="en-US" sz="2000" dirty="0"/>
              <a:t>Impulsive, self damaging behaviors</a:t>
            </a:r>
          </a:p>
          <a:p>
            <a:r>
              <a:rPr lang="en-US" sz="2000" dirty="0"/>
              <a:t>Self injury suicide attempts</a:t>
            </a:r>
          </a:p>
          <a:p>
            <a:r>
              <a:rPr lang="en-US" sz="2000" dirty="0"/>
              <a:t>Substance abuse and Overdose</a:t>
            </a:r>
          </a:p>
          <a:p>
            <a:r>
              <a:rPr lang="en-US" sz="2000" dirty="0"/>
              <a:t>Fear of being alone </a:t>
            </a:r>
          </a:p>
          <a:p>
            <a:r>
              <a:rPr lang="en-US" sz="2000" dirty="0"/>
              <a:t>Intense mood swings</a:t>
            </a:r>
          </a:p>
          <a:p>
            <a:r>
              <a:rPr lang="en-US" sz="2000" dirty="0"/>
              <a:t>“Black and white” or “all or nothing” thinking sometimes call “hero/villain” response</a:t>
            </a:r>
          </a:p>
          <a:p>
            <a:r>
              <a:rPr lang="en-US" sz="2000" dirty="0"/>
              <a:t>Thought to be caused by multiple overlapping factors however, early childhood trauma especially neglect, abandonment and sexual abuse are common among those diagnosed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94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9650-FDF3-8057-D507-84E07B97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33916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Why someone with borderline personality disorder may call 911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EA53-4679-4866-3060-D80FFA4D2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115" y="2007909"/>
            <a:ext cx="3663885" cy="4546799"/>
          </a:xfrm>
        </p:spPr>
        <p:txBody>
          <a:bodyPr/>
          <a:lstStyle/>
          <a:p>
            <a:r>
              <a:rPr lang="en-US" sz="2400" dirty="0"/>
              <a:t>Suicide attempt</a:t>
            </a:r>
          </a:p>
          <a:p>
            <a:r>
              <a:rPr lang="en-US" sz="2400" dirty="0"/>
              <a:t>Overdosing</a:t>
            </a:r>
          </a:p>
          <a:p>
            <a:r>
              <a:rPr lang="en-US" sz="2400" dirty="0"/>
              <a:t>Suicidal ideation</a:t>
            </a:r>
          </a:p>
          <a:p>
            <a:endParaRPr lang="en-US" dirty="0"/>
          </a:p>
        </p:txBody>
      </p:sp>
      <p:pic>
        <p:nvPicPr>
          <p:cNvPr id="4" name="Online Media 3" title="What Might &quot;Trigger&quot; Someone with BPD, Borderline Personality Disorder">
            <a:hlinkClick r:id="" action="ppaction://media"/>
            <a:extLst>
              <a:ext uri="{FF2B5EF4-FFF2-40B4-BE49-F238E27FC236}">
                <a16:creationId xmlns:a16="http://schemas.microsoft.com/office/drawing/2014/main" id="{271728AF-2003-7FBC-AD00-7E254B6996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080" y="1414806"/>
            <a:ext cx="4903052" cy="54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0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1497-D5CB-C435-5923-865B827F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26169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Youth Mental Health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8BAB4-CDAE-16C3-FBDF-01BCC7750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407059"/>
            <a:ext cx="9307041" cy="532477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Are childhood disorders different from adult disorders?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Many diagnoses are the same across the lifespan, but the symptoms can appear different at different ages.  </a:t>
            </a:r>
          </a:p>
          <a:p>
            <a:endParaRPr lang="en-US" sz="2400" dirty="0"/>
          </a:p>
          <a:p>
            <a:r>
              <a:rPr lang="en-US" sz="2400" dirty="0"/>
              <a:t>Some diagnoses are commonly made in childhood/adolescence rather than in adults. </a:t>
            </a:r>
          </a:p>
          <a:p>
            <a:endParaRPr lang="en-US" sz="2400" dirty="0"/>
          </a:p>
          <a:p>
            <a:r>
              <a:rPr lang="en-US" sz="2400" dirty="0"/>
              <a:t>Primary examples: ADHD, Oppositional Defiant Disorder, Conduct Disorder, Disruptive Mood Dysregulation Disorder.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39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B84B-313D-1274-3C55-5647ACA0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31276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Some common mental health disorders first diagnosed in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83F69-4C6F-B0D7-5A25-27DAC1142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93125"/>
          </a:xfrm>
        </p:spPr>
        <p:txBody>
          <a:bodyPr>
            <a:normAutofit/>
          </a:bodyPr>
          <a:lstStyle/>
          <a:p>
            <a:r>
              <a:rPr lang="en-US" sz="2800" dirty="0"/>
              <a:t>Autism spectrum disorders</a:t>
            </a:r>
          </a:p>
          <a:p>
            <a:r>
              <a:rPr lang="en-US" sz="2800" dirty="0"/>
              <a:t>Reactive Attachment Disorder/Trauma</a:t>
            </a:r>
          </a:p>
          <a:p>
            <a:r>
              <a:rPr lang="en-US" sz="2800" dirty="0"/>
              <a:t>Disruptive mood dysregulation disorder (DMDD)</a:t>
            </a:r>
          </a:p>
          <a:p>
            <a:r>
              <a:rPr lang="en-US" sz="2800" dirty="0"/>
              <a:t>ADHD</a:t>
            </a:r>
          </a:p>
          <a:p>
            <a:r>
              <a:rPr lang="en-US" sz="2800" dirty="0"/>
              <a:t>Anxiety</a:t>
            </a:r>
          </a:p>
          <a:p>
            <a:r>
              <a:rPr lang="en-US" sz="2800" dirty="0"/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645410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5AF4-183C-831B-2B7A-704A47FB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53329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Autism spectrum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6A45F-8FC9-FF4E-6012-CABB76E3A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76539"/>
            <a:ext cx="9433790" cy="558146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1:36 children are on the spectrum</a:t>
            </a:r>
          </a:p>
          <a:p>
            <a:endParaRPr lang="en-US" sz="2800" dirty="0"/>
          </a:p>
          <a:p>
            <a:r>
              <a:rPr lang="en-US" sz="2800" dirty="0"/>
              <a:t>It is considered a developmental disorder and intellect can vary </a:t>
            </a:r>
          </a:p>
          <a:p>
            <a:endParaRPr lang="en-US" sz="2800" dirty="0"/>
          </a:p>
          <a:p>
            <a:r>
              <a:rPr lang="en-US" sz="2800" dirty="0"/>
              <a:t>Almost always has some social deficit component </a:t>
            </a:r>
          </a:p>
          <a:p>
            <a:endParaRPr lang="en-US" sz="2800" dirty="0"/>
          </a:p>
          <a:p>
            <a:r>
              <a:rPr lang="en-US" sz="2800" dirty="0"/>
              <a:t>Boys are 5 times more to be diagnosed with ASD than girls</a:t>
            </a:r>
          </a:p>
          <a:p>
            <a:endParaRPr lang="en-US" sz="2800" dirty="0"/>
          </a:p>
          <a:p>
            <a:r>
              <a:rPr lang="en-US" sz="2800" dirty="0"/>
              <a:t>Anxiety, is commonly comorbid with ASD</a:t>
            </a:r>
          </a:p>
        </p:txBody>
      </p:sp>
    </p:spTree>
    <p:extLst>
      <p:ext uri="{BB962C8B-B14F-4D97-AF65-F5344CB8AC3E}">
        <p14:creationId xmlns:p14="http://schemas.microsoft.com/office/powerpoint/2010/main" val="2682365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B9AB-4553-C119-2A6D-51319EC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498" y="99009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Autism Spectrum disorder- some common 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01F80-D13A-3C8D-5F86-2920D3DAB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56783"/>
            <a:ext cx="9470004" cy="5102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Sensory Dysregulation (sound, light, touch)</a:t>
            </a:r>
          </a:p>
          <a:p>
            <a:pPr marL="0" indent="0">
              <a:buNone/>
            </a:pPr>
            <a:r>
              <a:rPr lang="en-US" dirty="0"/>
              <a:t>	Stimming, “toe walking” repetitive behaviors, challenges with loud noises, bright lights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Processing Challenges – Give slow, short, 1-2 step directions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Social Challenges – Want connection, however, do not quite know how to make that connection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Communication Challenges - May be speaking in very literally ways, or in short clipped monotones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0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7B77-F328-20F8-981F-99BABB0F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0771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What is a mental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99C72-F300-67E6-227F-68509C868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157" y="1332412"/>
            <a:ext cx="9365946" cy="54048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Substantial disorder of </a:t>
            </a:r>
          </a:p>
          <a:p>
            <a:pPr lvl="1" eaLnBrk="1" hangingPunct="1">
              <a:defRPr/>
            </a:pPr>
            <a:r>
              <a:rPr lang="en-US" sz="2800" b="1" dirty="0">
                <a:latin typeface="Arial"/>
                <a:ea typeface="+mn-ea"/>
                <a:cs typeface="Arial"/>
              </a:rPr>
              <a:t>Thought</a:t>
            </a:r>
          </a:p>
          <a:p>
            <a:pPr lvl="1" eaLnBrk="1" hangingPunct="1">
              <a:defRPr/>
            </a:pPr>
            <a:r>
              <a:rPr lang="en-US" sz="2800" b="1" dirty="0">
                <a:latin typeface="Arial"/>
                <a:ea typeface="+mn-ea"/>
                <a:cs typeface="Arial"/>
              </a:rPr>
              <a:t>Mood</a:t>
            </a:r>
          </a:p>
          <a:p>
            <a:pPr lvl="1" eaLnBrk="1" hangingPunct="1">
              <a:defRPr/>
            </a:pPr>
            <a:r>
              <a:rPr lang="en-US" sz="2800" b="1" dirty="0">
                <a:latin typeface="Arial"/>
                <a:ea typeface="+mn-ea"/>
                <a:cs typeface="Arial"/>
              </a:rPr>
              <a:t>Perception</a:t>
            </a:r>
          </a:p>
          <a:p>
            <a:pPr lvl="1" eaLnBrk="1" hangingPunct="1">
              <a:defRPr/>
            </a:pPr>
            <a:r>
              <a:rPr lang="en-US" sz="2800" b="1" dirty="0">
                <a:latin typeface="Arial"/>
                <a:ea typeface="+mn-ea"/>
                <a:cs typeface="Arial"/>
              </a:rPr>
              <a:t>Memory</a:t>
            </a:r>
          </a:p>
          <a:p>
            <a:pPr eaLnBrk="1" hangingPunct="1"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Can significantly impair </a:t>
            </a:r>
            <a:r>
              <a:rPr lang="en-US" sz="2800" b="1" dirty="0">
                <a:latin typeface="Arial"/>
                <a:ea typeface="+mn-ea"/>
                <a:cs typeface="Arial"/>
              </a:rPr>
              <a:t>judgment, behavior, capacity to recognize reality, or ability </a:t>
            </a:r>
            <a:r>
              <a:rPr lang="en-US" sz="2800" dirty="0">
                <a:latin typeface="Arial"/>
                <a:ea typeface="+mn-ea"/>
                <a:cs typeface="Arial"/>
              </a:rPr>
              <a:t>to meet the ordinary demands of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92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Why Can't She Talk? - Nonverbal Autism">
            <a:hlinkClick r:id="" action="ppaction://media"/>
            <a:extLst>
              <a:ext uri="{FF2B5EF4-FFF2-40B4-BE49-F238E27FC236}">
                <a16:creationId xmlns:a16="http://schemas.microsoft.com/office/drawing/2014/main" id="{8C1CC537-4425-F63F-5F48-F96C2F94F4C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73138" y="377072"/>
            <a:ext cx="8757501" cy="62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B6DB9-DA27-1172-376C-B7655259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551" y="219135"/>
            <a:ext cx="8911687" cy="987407"/>
          </a:xfrm>
        </p:spPr>
        <p:txBody>
          <a:bodyPr/>
          <a:lstStyle/>
          <a:p>
            <a:pPr algn="ctr"/>
            <a:r>
              <a:rPr lang="en-US" dirty="0"/>
              <a:t>Attention deficit hyperactivity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05A0B-E33C-F4E8-7377-26CF7CC34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804" y="1276540"/>
            <a:ext cx="9008198" cy="5581460"/>
          </a:xfrm>
        </p:spPr>
        <p:txBody>
          <a:bodyPr/>
          <a:lstStyle/>
          <a:p>
            <a:r>
              <a:rPr lang="en-US" sz="2400" dirty="0"/>
              <a:t>Processing challenges – poor planning/follow through</a:t>
            </a:r>
          </a:p>
          <a:p>
            <a:r>
              <a:rPr lang="en-US" sz="2400" dirty="0"/>
              <a:t>Fidgeting</a:t>
            </a:r>
          </a:p>
          <a:p>
            <a:r>
              <a:rPr lang="en-US" sz="2400" dirty="0"/>
              <a:t>Impulsivity</a:t>
            </a:r>
          </a:p>
          <a:p>
            <a:r>
              <a:rPr lang="en-US" sz="2400" dirty="0"/>
              <a:t>Interrupting</a:t>
            </a:r>
          </a:p>
          <a:p>
            <a:r>
              <a:rPr lang="en-US" sz="2400" dirty="0"/>
              <a:t>Moving as in “run by a motor”</a:t>
            </a:r>
          </a:p>
          <a:p>
            <a:r>
              <a:rPr lang="en-US" sz="2400" dirty="0"/>
              <a:t>Poor frustration tolerance</a:t>
            </a:r>
          </a:p>
          <a:p>
            <a:r>
              <a:rPr lang="en-US" sz="2400" dirty="0"/>
              <a:t>Challenges with organization/stating tasks</a:t>
            </a:r>
          </a:p>
          <a:p>
            <a:r>
              <a:rPr lang="en-US" sz="2400" dirty="0"/>
              <a:t>Talkative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23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ADF6-2E67-B369-6CEC-6D4DBA74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44276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Why someone with ADHD may interact with police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816E5-3858-1AA5-D668-1D13FB69A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8" y="1717140"/>
            <a:ext cx="9437503" cy="499658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When they run out of school, or away from home</a:t>
            </a:r>
          </a:p>
          <a:p>
            <a:endParaRPr lang="en-US" sz="3200" dirty="0"/>
          </a:p>
          <a:p>
            <a:r>
              <a:rPr lang="en-US" sz="3200" dirty="0"/>
              <a:t>They act out in school or at home, and become physically aggressive or destructive of property </a:t>
            </a:r>
          </a:p>
          <a:p>
            <a:endParaRPr lang="en-US" sz="3200" dirty="0"/>
          </a:p>
          <a:p>
            <a:r>
              <a:rPr lang="en-US" sz="3200" dirty="0"/>
              <a:t>They are involved in impulsive crimes, like shoplifting </a:t>
            </a:r>
            <a:r>
              <a:rPr lang="en-US" sz="3200" i="1" dirty="0"/>
              <a:t>– they typically tend to be followers rather than leaders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815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4ECA-27E6-771C-268F-A3BED856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35223"/>
            <a:ext cx="8911687" cy="914979"/>
          </a:xfrm>
        </p:spPr>
        <p:txBody>
          <a:bodyPr/>
          <a:lstStyle/>
          <a:p>
            <a:pPr algn="ctr"/>
            <a:r>
              <a:rPr lang="en-US" dirty="0"/>
              <a:t>Mood Disorders in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49B09-0A18-ECB1-2366-F8744C1AD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240325"/>
            <a:ext cx="9316095" cy="5617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Mood disorders in children are the same as mood disorders in adults although their symptoms may look </a:t>
            </a:r>
            <a:r>
              <a:rPr lang="en-US" sz="2800" b="1" dirty="0"/>
              <a:t>DIFFERENT</a:t>
            </a:r>
          </a:p>
          <a:p>
            <a:endParaRPr lang="en-US" sz="2800" dirty="0"/>
          </a:p>
          <a:p>
            <a:r>
              <a:rPr lang="en-US" sz="2800" dirty="0"/>
              <a:t>Depression (can often look angry or defiant especially in young males)</a:t>
            </a:r>
          </a:p>
          <a:p>
            <a:endParaRPr lang="en-US" sz="2800" dirty="0"/>
          </a:p>
          <a:p>
            <a:r>
              <a:rPr lang="en-US" sz="2800" dirty="0"/>
              <a:t>Anxiety </a:t>
            </a:r>
          </a:p>
          <a:p>
            <a:endParaRPr lang="en-US" sz="2800" dirty="0"/>
          </a:p>
          <a:p>
            <a:r>
              <a:rPr lang="en-US" sz="2800" dirty="0"/>
              <a:t>Disruptive mood dysregulation disorder (DMDD)</a:t>
            </a:r>
          </a:p>
        </p:txBody>
      </p:sp>
    </p:spTree>
    <p:extLst>
      <p:ext uri="{BB962C8B-B14F-4D97-AF65-F5344CB8AC3E}">
        <p14:creationId xmlns:p14="http://schemas.microsoft.com/office/powerpoint/2010/main" val="3952821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595D2-4DCC-5049-3E32-CA56639E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99009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Why someone with Mood disorder may interact with police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06CD0-017C-7FE6-B8AB-DF904D2F2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9433790" cy="4625391"/>
          </a:xfrm>
        </p:spPr>
        <p:txBody>
          <a:bodyPr>
            <a:normAutofit/>
          </a:bodyPr>
          <a:lstStyle/>
          <a:p>
            <a:r>
              <a:rPr lang="en-US" sz="3200" dirty="0"/>
              <a:t>Depression- suicidal, self harm, substance use</a:t>
            </a:r>
          </a:p>
          <a:p>
            <a:endParaRPr lang="en-US" sz="3200" dirty="0"/>
          </a:p>
          <a:p>
            <a:r>
              <a:rPr lang="en-US" sz="3200" dirty="0"/>
              <a:t>Anxiety – panic attacks, thinking they are having a medical concern</a:t>
            </a:r>
          </a:p>
          <a:p>
            <a:endParaRPr lang="en-US" sz="3200" dirty="0"/>
          </a:p>
          <a:p>
            <a:r>
              <a:rPr lang="en-US" sz="3200" dirty="0"/>
              <a:t>DMDD – Destruction of property, elopement</a:t>
            </a:r>
          </a:p>
        </p:txBody>
      </p:sp>
    </p:spTree>
    <p:extLst>
      <p:ext uri="{BB962C8B-B14F-4D97-AF65-F5344CB8AC3E}">
        <p14:creationId xmlns:p14="http://schemas.microsoft.com/office/powerpoint/2010/main" val="4161753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94D5-95EB-C2C4-A130-D55A0DBC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1" y="80902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Oppositional Defiant Disorder (ODD)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6DC71-8ED3-C48A-5355-48CFBB91F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629624"/>
            <a:ext cx="9424737" cy="5228376"/>
          </a:xfrm>
        </p:spPr>
        <p:txBody>
          <a:bodyPr/>
          <a:lstStyle/>
          <a:p>
            <a:r>
              <a:rPr lang="en-US" sz="2400" dirty="0"/>
              <a:t>Youth with these disorders are chronically defiant and resistant to direction</a:t>
            </a:r>
          </a:p>
          <a:p>
            <a:r>
              <a:rPr lang="en-US" sz="2400" dirty="0"/>
              <a:t>They naturally come into conflict with all types of authority figures.</a:t>
            </a:r>
          </a:p>
          <a:p>
            <a:r>
              <a:rPr lang="en-US" sz="2400" dirty="0"/>
              <a:t>They are also planners, rather than acting on impulse, so they may be engaged in more high-stakes behavior</a:t>
            </a:r>
          </a:p>
          <a:p>
            <a:r>
              <a:rPr lang="en-US" sz="2400" dirty="0"/>
              <a:t>Their school/home discipline issues often spill over into aggression</a:t>
            </a:r>
          </a:p>
          <a:p>
            <a:r>
              <a:rPr lang="en-US" sz="2400" dirty="0"/>
              <a:t>* ODD has a high correlation with high ACES and other childhood trauma and high correlation with ADHD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813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1FA5-49D7-9691-C424-65F79355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71437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Why someone with ODD may interact with police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DD0E5-8052-24B3-6EBF-70FCD5FB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599"/>
            <a:ext cx="9415683" cy="4629339"/>
          </a:xfrm>
        </p:spPr>
        <p:txBody>
          <a:bodyPr/>
          <a:lstStyle/>
          <a:p>
            <a:r>
              <a:rPr lang="en-US" sz="2000" dirty="0"/>
              <a:t>They are picked up for minor infractions such as curfew violations, </a:t>
            </a:r>
          </a:p>
          <a:p>
            <a:endParaRPr lang="en-US" sz="2000" dirty="0"/>
          </a:p>
          <a:p>
            <a:r>
              <a:rPr lang="en-US" sz="2000" dirty="0"/>
              <a:t>OR more serious actions such as breaking and entering, selling and/or receiving stolen goods, drug use, physical aggression or property destruction, </a:t>
            </a:r>
          </a:p>
          <a:p>
            <a:endParaRPr lang="en-US" sz="2000" dirty="0"/>
          </a:p>
          <a:p>
            <a:r>
              <a:rPr lang="en-US" sz="2000" dirty="0"/>
              <a:t>They violate a CRA or probation agreement</a:t>
            </a:r>
          </a:p>
          <a:p>
            <a:endParaRPr lang="en-US" sz="2000" dirty="0"/>
          </a:p>
          <a:p>
            <a:r>
              <a:rPr lang="en-US" sz="2000" dirty="0"/>
              <a:t>50-60% of youth in the juvenile justice system have some type of behavioral health diagnosis or mental illness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89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B4ED-C797-08D5-65D3-9F70775B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871" y="13522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Keep in mind, Behaviors may appear purely oppositional but may really be  a response to: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59A96-1A96-B373-F6C9-D307EADD8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826" y="1846907"/>
            <a:ext cx="9171160" cy="4875870"/>
          </a:xfrm>
        </p:spPr>
        <p:txBody>
          <a:bodyPr>
            <a:normAutofit/>
          </a:bodyPr>
          <a:lstStyle/>
          <a:p>
            <a:r>
              <a:rPr lang="en-US" sz="3200" dirty="0"/>
              <a:t>Chaotic or unstable home environments, trauma, or other undiagnosed disorders</a:t>
            </a:r>
          </a:p>
          <a:p>
            <a:endParaRPr lang="en-US" sz="3200" dirty="0"/>
          </a:p>
          <a:p>
            <a:r>
              <a:rPr lang="en-US" sz="3200" dirty="0"/>
              <a:t>It is not uncommon for children to try to </a:t>
            </a:r>
            <a:r>
              <a:rPr lang="en-US" sz="3200" b="1" dirty="0"/>
              <a:t>communicate something with their behavior</a:t>
            </a:r>
            <a:r>
              <a:rPr lang="en-US" sz="3200" dirty="0"/>
              <a:t> that they do not have the verbal skills or trust level to communicate in other ways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2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55456-F53F-7E5D-C822-A78773FA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F9CC6-E76B-C3F8-41E9-FF0FFFAB0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407888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65E59-7B4D-3F6E-5CFA-B5737BB0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540" y="166910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What is considered a serious mental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CFD72-3185-1269-774C-C3FE751FB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870" y="1905000"/>
            <a:ext cx="9603275" cy="4875362"/>
          </a:xfrm>
        </p:spPr>
        <p:txBody>
          <a:bodyPr>
            <a:normAutofit/>
          </a:bodyPr>
          <a:lstStyle/>
          <a:p>
            <a:r>
              <a:rPr lang="en-US" sz="2800" dirty="0"/>
              <a:t>A serious mental illness is defined as mental, behavioral or emotional disorder resulting is serious functional impairment, that substantially interfere with or limits one or more major life areas.</a:t>
            </a:r>
          </a:p>
          <a:p>
            <a:pPr lvl="1"/>
            <a:r>
              <a:rPr lang="en-US" sz="2800" dirty="0"/>
              <a:t>Inability or major challenges with:</a:t>
            </a:r>
          </a:p>
          <a:p>
            <a:pPr lvl="2"/>
            <a:r>
              <a:rPr lang="en-US" sz="2800" dirty="0"/>
              <a:t>Holding down a job</a:t>
            </a:r>
          </a:p>
          <a:p>
            <a:pPr lvl="2"/>
            <a:r>
              <a:rPr lang="en-US" sz="2800" dirty="0"/>
              <a:t>Maintaining relationships</a:t>
            </a:r>
          </a:p>
          <a:p>
            <a:pPr lvl="2"/>
            <a:r>
              <a:rPr lang="en-US" sz="2800" dirty="0"/>
              <a:t>School</a:t>
            </a:r>
          </a:p>
          <a:p>
            <a:pPr lvl="2"/>
            <a:r>
              <a:rPr lang="en-US" sz="2800" dirty="0"/>
              <a:t>Housing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6FD4C-1E9A-76FE-8240-0B222D7C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61" y="94891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What are types of mental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27A9D-4994-A55C-7C4E-70F18C413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947" y="1518249"/>
            <a:ext cx="9355450" cy="524486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Mood Disorders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i="1" dirty="0">
                <a:latin typeface="Arial"/>
                <a:cs typeface="Arial"/>
              </a:rPr>
              <a:t>Depressive Disorders, Bipolar Disorder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Arial"/>
                <a:cs typeface="Arial"/>
              </a:rPr>
              <a:t>Anxiety Disorders</a:t>
            </a:r>
            <a:endParaRPr lang="en-US" sz="2800" dirty="0">
              <a:latin typeface="Arial"/>
              <a:ea typeface="+mn-ea"/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Psychotic Disorders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i="1" dirty="0">
                <a:latin typeface="Arial"/>
                <a:ea typeface="+mn-ea"/>
                <a:cs typeface="Arial"/>
              </a:rPr>
              <a:t>Schizophrenia, (at times) Major Depression, Bipolar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Personality Disorders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i="1" dirty="0">
                <a:latin typeface="Arial"/>
                <a:ea typeface="+mn-ea"/>
                <a:cs typeface="Arial"/>
              </a:rPr>
              <a:t>Borderline Personality Disorder, Antisocial Personality Disorder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Substance Use Disorders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Stress &amp; Trauma-Related Disorders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i="1" dirty="0">
                <a:latin typeface="Arial"/>
                <a:ea typeface="+mn-ea"/>
                <a:cs typeface="Arial"/>
              </a:rPr>
              <a:t>PTSD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Dissociative Disorders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9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C15C-EC73-4822-D7F8-6CAE5C35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97899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What causes mental health</a:t>
            </a:r>
          </a:p>
        </p:txBody>
      </p:sp>
      <p:pic>
        <p:nvPicPr>
          <p:cNvPr id="4" name="Content Placeholder 3" descr="Biopsychosocial-model-of-health.PNG">
            <a:extLst>
              <a:ext uri="{FF2B5EF4-FFF2-40B4-BE49-F238E27FC236}">
                <a16:creationId xmlns:a16="http://schemas.microsoft.com/office/drawing/2014/main" id="{BDB10E10-123F-7BD5-8752-F18BFD10B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0750" r="-30750"/>
          <a:stretch>
            <a:fillRect/>
          </a:stretch>
        </p:blipFill>
        <p:spPr>
          <a:xfrm>
            <a:off x="1596537" y="959667"/>
            <a:ext cx="9603275" cy="5691381"/>
          </a:xfrm>
        </p:spPr>
      </p:pic>
    </p:spTree>
    <p:extLst>
      <p:ext uri="{BB962C8B-B14F-4D97-AF65-F5344CB8AC3E}">
        <p14:creationId xmlns:p14="http://schemas.microsoft.com/office/powerpoint/2010/main" val="34511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1C03-CEA5-5D47-8FA4-CE1B2470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61" y="120770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Barriers to mental health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A134F-7A3F-019B-5BD3-9D0B771FA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85336"/>
            <a:ext cx="8915400" cy="54518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60% of adults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a MI do not receive treatment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Nearly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50% of youth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(8yrs to 15 yrs.) do not receive treatment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Poverty/access to insurance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Long wait list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Single most common barrier is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SHAME AND STIGMA</a:t>
            </a:r>
          </a:p>
        </p:txBody>
      </p:sp>
    </p:spTree>
    <p:extLst>
      <p:ext uri="{BB962C8B-B14F-4D97-AF65-F5344CB8AC3E}">
        <p14:creationId xmlns:p14="http://schemas.microsoft.com/office/powerpoint/2010/main" val="238844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90D3-BB72-E870-9230-C916D74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377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Anxiety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1E2C3-46F7-B3A6-E47D-2208AB8F9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04668"/>
            <a:ext cx="9263482" cy="5211792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Occasional anxiety and worry are a </a:t>
            </a:r>
            <a:r>
              <a:rPr lang="en-US" sz="2800" b="1" i="1" u="sng" dirty="0">
                <a:latin typeface="Arial"/>
                <a:ea typeface="+mn-ea"/>
                <a:cs typeface="Arial"/>
              </a:rPr>
              <a:t>normal</a:t>
            </a:r>
            <a:r>
              <a:rPr lang="en-US" sz="2800" dirty="0">
                <a:latin typeface="Arial"/>
                <a:ea typeface="+mn-ea"/>
                <a:cs typeface="Arial"/>
              </a:rPr>
              <a:t> part of life.</a:t>
            </a:r>
          </a:p>
          <a:p>
            <a:pPr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Anxiety </a:t>
            </a:r>
            <a:r>
              <a:rPr lang="en-US" sz="2800" i="1" dirty="0">
                <a:latin typeface="Arial"/>
                <a:ea typeface="+mn-ea"/>
                <a:cs typeface="Arial"/>
              </a:rPr>
              <a:t>disorders</a:t>
            </a:r>
            <a:r>
              <a:rPr lang="en-US" sz="2800" dirty="0">
                <a:latin typeface="Arial"/>
                <a:ea typeface="+mn-ea"/>
                <a:cs typeface="Arial"/>
              </a:rPr>
              <a:t> involve more than temporary worry or fear. </a:t>
            </a:r>
          </a:p>
          <a:p>
            <a:pPr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The anxiety does not go away, can get worse over time, and can interfere with daily activities.</a:t>
            </a:r>
          </a:p>
          <a:p>
            <a:pPr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Most anxiety disorders begin in childhood, adolescence and early adulthood.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2362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51998</TotalTime>
  <Words>2172</Words>
  <Application>Microsoft Office PowerPoint</Application>
  <PresentationFormat>Widescreen</PresentationFormat>
  <Paragraphs>306</Paragraphs>
  <Slides>48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Century Gothic</vt:lpstr>
      <vt:lpstr>Wingdings 2</vt:lpstr>
      <vt:lpstr>Wingdings 3</vt:lpstr>
      <vt:lpstr>Wisp</vt:lpstr>
      <vt:lpstr>Mental and Behavioral Health Disorders</vt:lpstr>
      <vt:lpstr>Learning objectives</vt:lpstr>
      <vt:lpstr>Mental health overview</vt:lpstr>
      <vt:lpstr>What is a mental illness</vt:lpstr>
      <vt:lpstr>What is considered a serious mental illness</vt:lpstr>
      <vt:lpstr>What are types of mental illness</vt:lpstr>
      <vt:lpstr>What causes mental health</vt:lpstr>
      <vt:lpstr>Barriers to mental health treatment</vt:lpstr>
      <vt:lpstr>Anxiety disorders</vt:lpstr>
      <vt:lpstr>Types of anxiety disorders</vt:lpstr>
      <vt:lpstr>Symptoms of anxiety disorders</vt:lpstr>
      <vt:lpstr>Physical symptoms of anxiety</vt:lpstr>
      <vt:lpstr>Some reasons someone with anxiety may call 911</vt:lpstr>
      <vt:lpstr>PowerPoint Presentation</vt:lpstr>
      <vt:lpstr>Communication and responding to acute anxiety disorders</vt:lpstr>
      <vt:lpstr>Depression disorder - its not just “feeling sad”</vt:lpstr>
      <vt:lpstr>Some reasons individuals with depression may call 911</vt:lpstr>
      <vt:lpstr>Bipolar Disorder- It’s not just “mood swings”</vt:lpstr>
      <vt:lpstr>PowerPoint Presentation</vt:lpstr>
      <vt:lpstr>Bipolar disorder</vt:lpstr>
      <vt:lpstr>Symptoms of mania (“the highs”)</vt:lpstr>
      <vt:lpstr>What symptoms may look like</vt:lpstr>
      <vt:lpstr>Some reasons individuals with bipolar may call 911</vt:lpstr>
      <vt:lpstr>Hallucinations and delusions</vt:lpstr>
      <vt:lpstr>PowerPoint Presentation</vt:lpstr>
      <vt:lpstr>Schizophrenia</vt:lpstr>
      <vt:lpstr>Symptoms of Schizophrenia</vt:lpstr>
      <vt:lpstr>Why someone with schizophrenia may call 911</vt:lpstr>
      <vt:lpstr>What someone with schizophrenia may sound like</vt:lpstr>
      <vt:lpstr>Schizophrenia </vt:lpstr>
      <vt:lpstr>Personality disorders</vt:lpstr>
      <vt:lpstr>Personality disorders- clusters a, b, c</vt:lpstr>
      <vt:lpstr>Antisocial personality disorder</vt:lpstr>
      <vt:lpstr>Borderline personality disorder</vt:lpstr>
      <vt:lpstr>Why someone with borderline personality disorder may call 911</vt:lpstr>
      <vt:lpstr>Youth Mental Health Disorders</vt:lpstr>
      <vt:lpstr>Some common mental health disorders first diagnosed in youth</vt:lpstr>
      <vt:lpstr>Autism spectrum disorder</vt:lpstr>
      <vt:lpstr>Autism Spectrum disorder- some common traits</vt:lpstr>
      <vt:lpstr>PowerPoint Presentation</vt:lpstr>
      <vt:lpstr>Attention deficit hyperactivity disorder</vt:lpstr>
      <vt:lpstr>Why someone with ADHD may interact with police</vt:lpstr>
      <vt:lpstr>Mood Disorders in youth</vt:lpstr>
      <vt:lpstr>Why someone with Mood disorder may interact with police</vt:lpstr>
      <vt:lpstr>Oppositional Defiant Disorder (ODD)</vt:lpstr>
      <vt:lpstr>Why someone with ODD may interact with police</vt:lpstr>
      <vt:lpstr>Keep in mind, Behaviors may appear purely oppositional but may really be  a response to: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and behavioral health disorders</dc:title>
  <dc:creator>belluccim@southhadleypolice.org</dc:creator>
  <cp:lastModifiedBy>Boyle, Cynthia</cp:lastModifiedBy>
  <cp:revision>23</cp:revision>
  <dcterms:created xsi:type="dcterms:W3CDTF">2023-12-28T14:38:50Z</dcterms:created>
  <dcterms:modified xsi:type="dcterms:W3CDTF">2024-05-30T12:23:13Z</dcterms:modified>
</cp:coreProperties>
</file>